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4"/>
  </p:notesMasterIdLst>
  <p:sldIdLst>
    <p:sldId id="2100" r:id="rId2"/>
    <p:sldId id="2059" r:id="rId3"/>
    <p:sldId id="2053" r:id="rId4"/>
    <p:sldId id="2075" r:id="rId5"/>
    <p:sldId id="2072" r:id="rId6"/>
    <p:sldId id="2073" r:id="rId7"/>
    <p:sldId id="2076" r:id="rId8"/>
    <p:sldId id="2077" r:id="rId9"/>
    <p:sldId id="1684" r:id="rId10"/>
    <p:sldId id="1859" r:id="rId11"/>
    <p:sldId id="1685" r:id="rId12"/>
    <p:sldId id="2067" r:id="rId13"/>
    <p:sldId id="1686" r:id="rId14"/>
    <p:sldId id="2069" r:id="rId15"/>
    <p:sldId id="1687" r:id="rId16"/>
    <p:sldId id="1688" r:id="rId17"/>
    <p:sldId id="1689" r:id="rId18"/>
    <p:sldId id="1690" r:id="rId19"/>
    <p:sldId id="1691" r:id="rId20"/>
    <p:sldId id="1692" r:id="rId21"/>
    <p:sldId id="1693" r:id="rId22"/>
    <p:sldId id="2070" r:id="rId23"/>
    <p:sldId id="1857" r:id="rId24"/>
    <p:sldId id="1694" r:id="rId25"/>
    <p:sldId id="1696" r:id="rId26"/>
    <p:sldId id="1950" r:id="rId27"/>
    <p:sldId id="1673" r:id="rId28"/>
    <p:sldId id="2078" r:id="rId29"/>
    <p:sldId id="1674" r:id="rId30"/>
    <p:sldId id="1678" r:id="rId31"/>
    <p:sldId id="1679" r:id="rId32"/>
    <p:sldId id="330" r:id="rId3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eaLnBrk="1" hangingPunct="1"/>
            <a:fld id="{28870B74-B6A9-41CB-A167-9DD8E9C2230B}" type="slidenum">
              <a:rPr lang="en-US" sz="1300">
                <a:solidFill>
                  <a:schemeClr val="tx1"/>
                </a:solidFill>
              </a:rPr>
              <a:pPr eaLnBrk="1" hangingPunct="1"/>
              <a:t>16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B4E0A59-AC5E-4BF7-A172-03B9126A3D3F}"/>
              </a:ext>
            </a:extLst>
          </p:cNvPr>
          <p:cNvSpPr/>
          <p:nvPr/>
        </p:nvSpPr>
        <p:spPr>
          <a:xfrm>
            <a:off x="-66503" y="-55562"/>
            <a:ext cx="12518967" cy="3657600"/>
          </a:xfrm>
          <a:prstGeom prst="rect">
            <a:avLst/>
          </a:prstGeom>
          <a:solidFill>
            <a:srgbClr val="44A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81773F8-747F-4DB8-869A-30EE55502AF6}"/>
              </a:ext>
            </a:extLst>
          </p:cNvPr>
          <p:cNvSpPr/>
          <p:nvPr/>
        </p:nvSpPr>
        <p:spPr>
          <a:xfrm>
            <a:off x="-66502" y="3602038"/>
            <a:ext cx="12518967" cy="32559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80E7B-6347-428E-9965-E1E54D77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AD66E2-DACF-4235-AD2C-BAA9DFEF4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F6A1CD-5EA8-4193-B23C-9717C769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41BD09-7970-442C-A1A1-B86377C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B1A799-4AA9-4556-A585-E1DA334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11" name="Picture 2" descr="Huisstijl | AP Hogeschool">
            <a:extLst>
              <a:ext uri="{FF2B5EF4-FFF2-40B4-BE49-F238E27FC236}">
                <a16:creationId xmlns:a16="http://schemas.microsoft.com/office/drawing/2014/main" id="{7BDC3559-A25B-405A-914F-BA7F8556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8B49E7-9988-4ED1-8373-35F647B5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33" y="4659557"/>
            <a:ext cx="2531093" cy="14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14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A75D8-30CC-4149-B0EE-6C11B19B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66E83B-B9D4-47F4-9EBF-0A4626AE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A7F98-DF99-4920-8C1F-D468B384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88D253-8A58-4125-A227-13E738D4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A5504E-511A-417A-A6BA-EF724088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7BE05496-3B10-4A41-8C93-08BB49645C7C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548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79AEEB0-02B2-447D-B1FD-D25D55DD5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7050A7-1669-4805-929E-741E4C4CF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C78FC2-A4A1-4447-98A1-FB656BDD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63AC9B-1104-4245-83B2-941B2D3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1C8C71-ADCE-408A-BD03-6A30265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16F3D47-FFE9-479F-9037-FEF9EA7AD69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25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2236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BAD38-7922-4925-9B1E-C8B9824A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46D84E-4957-4D2C-BDD6-C478B3F0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7BED60-0F65-4F2B-B5B9-7CDC70E7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5970C4-1407-4452-9148-636A12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57E89-1D0D-4354-8F65-63804968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58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D09DE-9877-4775-9EA0-3FAF2505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204716-6C27-4458-A66E-7D0C8675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6AC9EB-DEAD-42CF-AD23-439C5DA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272174-F617-485C-8862-B67278A6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7AC59F-8095-4C85-89CD-7324AA6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929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8B325-2136-406D-BF0A-E575C730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2A1A84-3D08-49DA-A4A4-7023BFE6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B5DB36-3733-4D71-9D2B-5502BA30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4AE63-C510-4ABD-BCB9-469A9F65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A8498C-B6A6-4DC9-8255-56923095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77CFB-1B09-43DB-9177-427CFFA2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F8B896B4-E00B-4DE9-9035-90E8A04EE6C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05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18494-5C63-47C0-84BE-8ED0D3F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63C31E-AB27-4678-9D54-B1D0D346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81428D-6F2B-4A4F-BE3B-04884F6C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87D035-5B4E-4F7A-A699-252D6B185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354858C-4DA6-4DAE-93E2-3D7E0C6E0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3997C63-4B1E-4009-A760-23659F6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D13070B-C3A5-4C21-93A3-2901C527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467616-5346-4858-8558-4E524892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CBA431D4-C4EA-4267-BBB6-C71DCDFCE14A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2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3B850-D9CF-469D-8F6A-E2BDD63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8378AF-4848-4FF4-8280-7D9ECB8B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949076-FEA0-4733-9BD4-14412136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EBC9A3-1316-4097-A51D-A3E7C9F0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B81F973-C481-4980-A0B7-87F0E9C3175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329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9D634B5-8C2D-48AE-91EA-C4594F8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A0C514-A640-4C96-B201-54186C9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500356-ABD5-4B99-B278-E17553C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1B713D80-EF8A-4A88-BBD7-6C507639B2E2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419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76E74-348C-48C3-A13E-74C76572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BF6845-2F60-4F6C-831E-1BAF210E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303079-BF21-44E3-8E18-CFA9C1697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63318B-D3A7-4D55-82AF-7D19CCD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6126F0-267A-413E-A20B-7214BF1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E8EF28-8D87-4E29-987A-25E61C23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85DF2318-0576-4E4A-A8B4-7BF50C294295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5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CD6-8C62-40B2-A334-AB8A4A31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519671-7768-46CF-9589-EC18A631F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BB512F-050B-486A-BF60-FAF904A2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014279-A0D6-4628-B04E-B73C6A41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844A0-29A9-431A-BC59-A681E7C2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B01B68-315D-4275-93E7-1CD101EB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ap2008 | </a:t>
            </a:r>
            <a:fld id="{EEF52B10-FE16-474A-A3EE-A30968C8FBB4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278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694DA2-4E03-486D-860B-09738154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85C7508-DC72-4533-8509-4CD894650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1C0E2D-36AC-4651-B5A5-7C24D95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1A00B-007A-4326-8859-8C83DD4C6E5D}" type="datetimeFigureOut">
              <a:rPr lang="nl-BE" smtClean="0"/>
              <a:t>16/05/2023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F3C7A1-BCFE-4981-8966-87B26FEB7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052746-846E-4603-B721-809D7198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pic>
        <p:nvPicPr>
          <p:cNvPr id="1026" name="Picture 2" descr="Huisstijl | AP Hogeschool">
            <a:extLst>
              <a:ext uri="{FF2B5EF4-FFF2-40B4-BE49-F238E27FC236}">
                <a16:creationId xmlns:a16="http://schemas.microsoft.com/office/drawing/2014/main" id="{A63DCC07-2517-4A2E-85D4-1179A0BD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1" y="6378084"/>
            <a:ext cx="513792" cy="2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EA6C63-59A4-49ED-A761-DE84E5378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52" y="5744"/>
            <a:ext cx="658715" cy="377988"/>
          </a:xfrm>
          <a:prstGeom prst="rect">
            <a:avLst/>
          </a:prstGeom>
        </p:spPr>
      </p:pic>
      <p:pic>
        <p:nvPicPr>
          <p:cNvPr id="10" name="Picture 2" descr="https://fbcdn-profile-a.akamaihd.net/hprofile-ak-ash1/t1/s160x160/374436_476699385701555_1606017591_a.jpg">
            <a:extLst>
              <a:ext uri="{FF2B5EF4-FFF2-40B4-BE49-F238E27FC236}">
                <a16:creationId xmlns:a16="http://schemas.microsoft.com/office/drawing/2014/main" id="{0D2D9B0C-341A-42C8-B818-CC860B2C9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2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sdn.microsoft.com/en-us/library/system.icomparable(v=vs.110)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guru.com/csharp/csharp/cs_syntax/interfaces/article.php/c756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ziescherp.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C710D-519C-486B-9888-760E55B4D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4. Interfaces voorbeeld met president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ADBE99-10EF-4F43-A9D7-3220C06FF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H17. Interfaces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066B7-512F-4060-AE5A-E52862D3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36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655" y="-154176"/>
            <a:ext cx="10515600" cy="1325563"/>
          </a:xfrm>
        </p:spPr>
        <p:txBody>
          <a:bodyPr/>
          <a:lstStyle/>
          <a:p>
            <a:r>
              <a:rPr lang="nl-BE" dirty="0"/>
              <a:t>Hoe kan je objecten sorteren???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81" y="982386"/>
            <a:ext cx="3479965" cy="20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495" y="3152311"/>
            <a:ext cx="8071920" cy="26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F85DDA-435A-4D34-A14C-D3E522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5" y="4993169"/>
            <a:ext cx="2011345" cy="1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74042"/>
            <a:ext cx="10515600" cy="1325563"/>
          </a:xfrm>
        </p:spPr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95302" y="5879805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/>
              <a:t>IComparable</a:t>
            </a:r>
            <a:r>
              <a:rPr lang="en-I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995" y="970111"/>
            <a:ext cx="22479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935" y="959810"/>
            <a:ext cx="3781425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7482" y="2587035"/>
            <a:ext cx="64484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875314" y="3253563"/>
            <a:ext cx="3337108" cy="2626242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 bwMode="auto">
          <a:xfrm rot="10800000">
            <a:off x="5567922" y="2108791"/>
            <a:ext cx="1049075" cy="8789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Hoe </a:t>
            </a:r>
            <a:r>
              <a:rPr lang="en-IE" dirty="0" err="1"/>
              <a:t>moet</a:t>
            </a:r>
            <a:r>
              <a:rPr lang="en-IE" dirty="0"/>
              <a:t> Sort() </a:t>
            </a:r>
            <a:r>
              <a:rPr lang="en-IE" dirty="0" err="1"/>
              <a:t>een</a:t>
            </a:r>
            <a:r>
              <a:rPr lang="en-IE" dirty="0"/>
              <a:t> object </a:t>
            </a:r>
            <a:r>
              <a:rPr lang="en-IE" dirty="0" err="1"/>
              <a:t>sorteren</a:t>
            </a:r>
            <a:r>
              <a:rPr lang="en-I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2027" y="5802873"/>
            <a:ext cx="6863149" cy="351133"/>
          </a:xfrm>
        </p:spPr>
        <p:txBody>
          <a:bodyPr>
            <a:normAutofit fontScale="40000" lnSpcReduction="20000"/>
          </a:bodyPr>
          <a:lstStyle/>
          <a:p>
            <a:r>
              <a:rPr lang="en-IE" dirty="0"/>
              <a:t>“Failed to compare two elements in the array =&gt;... At least one object must implement </a:t>
            </a:r>
            <a:r>
              <a:rPr lang="en-IE" dirty="0" err="1">
                <a:highlight>
                  <a:srgbClr val="FFFF00"/>
                </a:highlight>
              </a:rPr>
              <a:t>IComparable</a:t>
            </a:r>
            <a:r>
              <a:rPr lang="en-IE" dirty="0">
                <a:highlight>
                  <a:srgbClr val="FFFF00"/>
                </a:highlight>
              </a:rPr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8" y="1320742"/>
            <a:ext cx="8872522" cy="448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E679CA48-A568-4D58-AE9A-D2735CBEEFD4}"/>
              </a:ext>
            </a:extLst>
          </p:cNvPr>
          <p:cNvSpPr/>
          <p:nvPr/>
        </p:nvSpPr>
        <p:spPr>
          <a:xfrm>
            <a:off x="2999090" y="5130627"/>
            <a:ext cx="66479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8800" dirty="0" err="1">
                <a:highlight>
                  <a:srgbClr val="FFFF00"/>
                </a:highlight>
              </a:rPr>
              <a:t>IComparable</a:t>
            </a:r>
            <a:endParaRPr lang="nl-BE" sz="8800" dirty="0"/>
          </a:p>
        </p:txBody>
      </p:sp>
      <p:pic>
        <p:nvPicPr>
          <p:cNvPr id="12290" name="Picture 2" descr="Image result for meme thinking">
            <a:extLst>
              <a:ext uri="{FF2B5EF4-FFF2-40B4-BE49-F238E27FC236}">
                <a16:creationId xmlns:a16="http://schemas.microsoft.com/office/drawing/2014/main" id="{4F47A071-59F9-47C1-869C-77090426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33" y="2394856"/>
            <a:ext cx="3428286" cy="283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array-</a:t>
            </a:r>
            <a:r>
              <a:rPr lang="en-IE" dirty="0" err="1"/>
              <a:t>elementen</a:t>
            </a:r>
            <a:r>
              <a:rPr lang="en-IE" dirty="0"/>
              <a:t> die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implementeren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472341F-25FA-45AB-80D8-E968FB720F26}"/>
              </a:ext>
            </a:extLst>
          </p:cNvPr>
          <p:cNvSpPr/>
          <p:nvPr/>
        </p:nvSpPr>
        <p:spPr>
          <a:xfrm>
            <a:off x="2105025" y="6444626"/>
            <a:ext cx="974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https://msdn.microsoft.com/en-us/library/system.icomparable(v=vs.110).aspx</a:t>
            </a:r>
            <a:r>
              <a:rPr lang="nl-BE" dirty="0"/>
              <a:t>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653" y="2872086"/>
            <a:ext cx="4440226" cy="3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Sort </a:t>
            </a:r>
            <a:r>
              <a:rPr lang="en-IE" dirty="0" err="1"/>
              <a:t>gebruikt</a:t>
            </a:r>
            <a:r>
              <a:rPr lang="en-IE" dirty="0"/>
              <a:t> </a:t>
            </a:r>
            <a:r>
              <a:rPr lang="en-IE" dirty="0" err="1"/>
              <a:t>IComparable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Sort() </a:t>
            </a:r>
            <a:r>
              <a:rPr lang="en-IE" dirty="0" err="1"/>
              <a:t>gaat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van </a:t>
            </a:r>
            <a:r>
              <a:rPr lang="en-IE" dirty="0" err="1"/>
              <a:t>uit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array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hij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sorteren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</a:t>
            </a:r>
            <a:r>
              <a:rPr lang="en-IE" b="1" dirty="0"/>
              <a:t>interface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0A10EC-9EE6-47AE-B305-1732DEC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1412" y="1694955"/>
            <a:ext cx="6010026" cy="4655928"/>
          </a:xfrm>
          <a:prstGeom prst="rect">
            <a:avLst/>
          </a:prstGeom>
        </p:spPr>
      </p:pic>
      <p:pic>
        <p:nvPicPr>
          <p:cNvPr id="13314" name="Picture 2" descr="Image result for enhance csi">
            <a:extLst>
              <a:ext uri="{FF2B5EF4-FFF2-40B4-BE49-F238E27FC236}">
                <a16:creationId xmlns:a16="http://schemas.microsoft.com/office/drawing/2014/main" id="{D3A79818-A9E7-4B02-A98C-54B0032E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99" y="3752850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951C0DF-04B2-449B-A737-3C6FEEB0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99" y="2633448"/>
            <a:ext cx="12192000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() method in </a:t>
            </a:r>
            <a:r>
              <a:rPr lang="en-IE" dirty="0" err="1"/>
              <a:t>IComparable</a:t>
            </a:r>
            <a:endParaRPr lang="en-IE" dirty="0"/>
          </a:p>
        </p:txBody>
      </p:sp>
      <p:pic>
        <p:nvPicPr>
          <p:cNvPr id="14338" name="Picture 2" descr="Image result for font for ants">
            <a:extLst>
              <a:ext uri="{FF2B5EF4-FFF2-40B4-BE49-F238E27FC236}">
                <a16:creationId xmlns:a16="http://schemas.microsoft.com/office/drawing/2014/main" id="{D24B5B6D-EECA-4C82-A963-1CD2707A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645" y="2890837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7A0664-8DBB-4FD2-85BA-BCBAEFD6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03" y="1333849"/>
            <a:ext cx="5193312" cy="54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874" y="0"/>
            <a:ext cx="8793126" cy="1143000"/>
          </a:xfrm>
        </p:spPr>
        <p:txBody>
          <a:bodyPr/>
          <a:lstStyle/>
          <a:p>
            <a:pPr eaLnBrk="1" hangingPunct="1"/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b="1" dirty="0" err="1">
                <a:latin typeface="Courier New" pitchFamily="1" charset="0"/>
              </a:rPr>
              <a:t>IComparable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verrassend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inteface</a:t>
            </a:r>
            <a:endParaRPr lang="en-US" dirty="0"/>
          </a:p>
          <a:p>
            <a:pPr lvl="1" eaLnBrk="1" hangingPunct="1"/>
            <a:r>
              <a:rPr lang="en-US" dirty="0" err="1"/>
              <a:t>Bevat</a:t>
            </a:r>
            <a:r>
              <a:rPr lang="en-US" dirty="0"/>
              <a:t> 1 </a:t>
            </a:r>
            <a:r>
              <a:rPr lang="en-US" dirty="0" err="1"/>
              <a:t>definitie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>
                <a:latin typeface="Courier New" pitchFamily="1" charset="0"/>
              </a:rPr>
              <a:t>CompareTo</a:t>
            </a:r>
            <a:r>
              <a:rPr lang="en-US" dirty="0">
                <a:latin typeface="Courier New" pitchFamily="1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pPr lvl="2" eaLnBrk="1" hangingPunct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vergelijkt</a:t>
            </a:r>
            <a:r>
              <a:rPr lang="en-US" dirty="0"/>
              <a:t> het </a:t>
            </a:r>
            <a:r>
              <a:rPr lang="en-US" dirty="0" err="1"/>
              <a:t>huidige</a:t>
            </a:r>
            <a:r>
              <a:rPr lang="en-US" dirty="0"/>
              <a:t> object met het </a:t>
            </a:r>
            <a:r>
              <a:rPr lang="en-US" dirty="0" err="1"/>
              <a:t>doorgegeven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 </a:t>
            </a:r>
            <a:r>
              <a:rPr lang="en-US" dirty="0" err="1"/>
              <a:t>terug</a:t>
            </a:r>
            <a:r>
              <a:rPr lang="en-US" dirty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3A1065-35B7-4D09-8812-765A8A0D149F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 bwMode="auto">
          <a:xfrm>
            <a:off x="3050042" y="3038475"/>
            <a:ext cx="6657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04754" y="0"/>
            <a:ext cx="9144000" cy="1143000"/>
          </a:xfrm>
        </p:spPr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20574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9D8FBE-C2D4-4DEB-8F56-FD025DA8B89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236"/>
          <a:stretch/>
        </p:blipFill>
        <p:spPr bwMode="auto">
          <a:xfrm>
            <a:off x="1108891" y="1754988"/>
            <a:ext cx="7315200" cy="202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1346FC-D4E5-4884-8F31-773FB41E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754" y="1289050"/>
            <a:ext cx="8305800" cy="100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9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35063" indent="-220663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033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898650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3558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8130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2702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727450" indent="-2047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1600" dirty="0" err="1"/>
              <a:t>CompareTo</a:t>
            </a:r>
            <a:r>
              <a:rPr lang="en-US" sz="1600" dirty="0"/>
              <a:t>() </a:t>
            </a:r>
            <a:r>
              <a:rPr lang="en-US" sz="1600" dirty="0" err="1"/>
              <a:t>waarheidstabel</a:t>
            </a:r>
            <a:r>
              <a:rPr lang="en-US" sz="1600" dirty="0"/>
              <a:t> </a:t>
            </a:r>
            <a:r>
              <a:rPr lang="en-US" sz="1600" dirty="0" err="1"/>
              <a:t>zoals</a:t>
            </a:r>
            <a:r>
              <a:rPr lang="en-US" sz="1600" dirty="0"/>
              <a:t> je </a:t>
            </a:r>
            <a:r>
              <a:rPr lang="en-US" sz="1600" dirty="0" err="1"/>
              <a:t>liefst</a:t>
            </a:r>
            <a:r>
              <a:rPr lang="en-US" sz="1600" dirty="0"/>
              <a:t> </a:t>
            </a:r>
            <a:r>
              <a:rPr lang="en-US" sz="1600" dirty="0" err="1"/>
              <a:t>implementeert</a:t>
            </a:r>
            <a:r>
              <a:rPr lang="en-US" sz="1600" dirty="0"/>
              <a:t> </a:t>
            </a:r>
            <a:r>
              <a:rPr lang="en-US" sz="1600" dirty="0" err="1"/>
              <a:t>volgens</a:t>
            </a:r>
            <a:r>
              <a:rPr lang="en-US" sz="1600" dirty="0"/>
              <a:t> .NET:</a:t>
            </a:r>
          </a:p>
        </p:txBody>
      </p:sp>
      <p:pic>
        <p:nvPicPr>
          <p:cNvPr id="16386" name="Picture 2" descr="https://i.imgflip.com/2a8i9q.jpg">
            <a:extLst>
              <a:ext uri="{FF2B5EF4-FFF2-40B4-BE49-F238E27FC236}">
                <a16:creationId xmlns:a16="http://schemas.microsoft.com/office/drawing/2014/main" id="{BA7651B3-9D62-4C1C-8CFE-DE62AD00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9" y="2383971"/>
            <a:ext cx="4384916" cy="43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Implementatie</a:t>
            </a:r>
            <a:r>
              <a:rPr lang="en-IE" dirty="0"/>
              <a:t> </a:t>
            </a:r>
            <a:r>
              <a:rPr lang="en-IE" dirty="0" err="1"/>
              <a:t>IComparable</a:t>
            </a:r>
            <a:r>
              <a:rPr lang="en-IE" dirty="0"/>
              <a:t> in </a:t>
            </a:r>
            <a:r>
              <a:rPr lang="en-IE" dirty="0" err="1"/>
              <a:t>eigen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grpSp>
        <p:nvGrpSpPr>
          <p:cNvPr id="13" name="Groep 12"/>
          <p:cNvGrpSpPr/>
          <p:nvPr/>
        </p:nvGrpSpPr>
        <p:grpSpPr>
          <a:xfrm>
            <a:off x="3234402" y="1328739"/>
            <a:ext cx="7224048" cy="4190446"/>
            <a:chOff x="1710402" y="2695149"/>
            <a:chExt cx="5594165" cy="28240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0402" y="2699784"/>
              <a:ext cx="5553075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hoek 5"/>
            <p:cNvSpPr/>
            <p:nvPr/>
          </p:nvSpPr>
          <p:spPr bwMode="auto">
            <a:xfrm>
              <a:off x="2541183" y="2695149"/>
              <a:ext cx="1084519" cy="292600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2013099" y="4314841"/>
              <a:ext cx="5291468" cy="810051"/>
            </a:xfrm>
            <a:prstGeom prst="rect">
              <a:avLst/>
            </a:prstGeom>
            <a:solidFill>
              <a:srgbClr val="FF8800">
                <a:alpha val="2196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r" eaLnBrk="0" hangingPunct="0"/>
              <a:endParaRPr lang="en-IE" dirty="0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DDA92540-FDFF-4E0F-B3B2-37A540F02D2F}"/>
              </a:ext>
            </a:extLst>
          </p:cNvPr>
          <p:cNvSpPr/>
          <p:nvPr/>
        </p:nvSpPr>
        <p:spPr bwMode="auto">
          <a:xfrm>
            <a:off x="2701255" y="324653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C6E4E70-005F-4570-9E40-66C5EBD7BC06}"/>
              </a:ext>
            </a:extLst>
          </p:cNvPr>
          <p:cNvSpPr/>
          <p:nvPr/>
        </p:nvSpPr>
        <p:spPr bwMode="auto">
          <a:xfrm>
            <a:off x="3625291" y="5023779"/>
            <a:ext cx="3976382" cy="293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6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83" y="787490"/>
            <a:ext cx="4551178" cy="21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6947" y="0"/>
            <a:ext cx="7699375" cy="922338"/>
          </a:xfrm>
        </p:spPr>
        <p:txBody>
          <a:bodyPr/>
          <a:lstStyle/>
          <a:p>
            <a:r>
              <a:rPr lang="en-IE" dirty="0" err="1"/>
              <a:t>CompareTo</a:t>
            </a:r>
            <a:r>
              <a:rPr lang="en-IE" dirty="0"/>
              <a:t> </a:t>
            </a:r>
            <a:r>
              <a:rPr lang="en-IE" dirty="0" err="1"/>
              <a:t>implementatie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423" y="2431867"/>
            <a:ext cx="435292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4536560" y="4293575"/>
            <a:ext cx="5291468" cy="1745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oppervlakte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4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DC22D-2E00-4E28-8B94-F13EF6F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Presidents</a:t>
            </a:r>
            <a:r>
              <a:rPr lang="nl-BE" dirty="0"/>
              <a:t> </a:t>
            </a:r>
            <a:r>
              <a:rPr lang="nl-BE" dirty="0" err="1"/>
              <a:t>advisors</a:t>
            </a:r>
            <a:r>
              <a:rPr lang="nl-BE" dirty="0"/>
              <a:t>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8810E-3DAF-4E03-B99B-2668D09E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DA536D-FA94-42E4-8008-7DD52CDE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pic>
        <p:nvPicPr>
          <p:cNvPr id="8194" name="Picture 2" descr="Image result for m president advisors">
            <a:extLst>
              <a:ext uri="{FF2B5EF4-FFF2-40B4-BE49-F238E27FC236}">
                <a16:creationId xmlns:a16="http://schemas.microsoft.com/office/drawing/2014/main" id="{773F2AE2-86D4-4B45-8D21-2B7CFF2C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936807"/>
            <a:ext cx="5302106" cy="34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BA18053-3E8B-417F-8317-123CFCB2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0" y="1328738"/>
            <a:ext cx="6086121" cy="47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Werking</a:t>
            </a:r>
            <a:r>
              <a:rPr lang="en-IE" dirty="0"/>
              <a:t> nu:</a:t>
            </a:r>
          </a:p>
        </p:txBody>
      </p:sp>
      <p:pic>
        <p:nvPicPr>
          <p:cNvPr id="17410" name="Picture 2" descr="Image result for meme it works">
            <a:extLst>
              <a:ext uri="{FF2B5EF4-FFF2-40B4-BE49-F238E27FC236}">
                <a16:creationId xmlns:a16="http://schemas.microsoft.com/office/drawing/2014/main" id="{4C6A5335-DF14-4A28-ACEF-4733EB296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597" y="301625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43" y="1082207"/>
            <a:ext cx="5686397" cy="413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597" y="767837"/>
            <a:ext cx="3208867" cy="184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86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 </a:t>
            </a:r>
            <a:r>
              <a:rPr lang="en-IE" dirty="0" err="1"/>
              <a:t>zo</a:t>
            </a:r>
            <a:r>
              <a:rPr lang="en-IE" dirty="0"/>
              <a:t> </a:t>
            </a:r>
            <a:r>
              <a:rPr lang="en-IE" dirty="0" err="1"/>
              <a:t>voort</a:t>
            </a:r>
            <a:r>
              <a:rPr lang="en-IE" dirty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4068" y="1280116"/>
            <a:ext cx="40576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 5"/>
          <p:cNvSpPr/>
          <p:nvPr/>
        </p:nvSpPr>
        <p:spPr bwMode="auto">
          <a:xfrm>
            <a:off x="2633332" y="2709324"/>
            <a:ext cx="5291468" cy="168192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oppervlakte</a:t>
            </a:r>
            <a:r>
              <a:rPr lang="en-IE" dirty="0"/>
              <a:t> </a:t>
            </a:r>
            <a:r>
              <a:rPr lang="en-IE" dirty="0" err="1"/>
              <a:t>gelijk</a:t>
            </a:r>
            <a:r>
              <a:rPr lang="en-IE" dirty="0"/>
              <a:t> is: </a:t>
            </a:r>
            <a:r>
              <a:rPr lang="en-IE" dirty="0" err="1"/>
              <a:t>sorteren</a:t>
            </a:r>
            <a:r>
              <a:rPr lang="en-IE" dirty="0"/>
              <a:t> op </a:t>
            </a:r>
            <a:r>
              <a:rPr lang="en-IE" dirty="0" err="1"/>
              <a:t>inwoners</a:t>
            </a:r>
            <a:endParaRPr lang="en-IE" dirty="0"/>
          </a:p>
        </p:txBody>
      </p:sp>
      <p:pic>
        <p:nvPicPr>
          <p:cNvPr id="18434" name="Picture 2" descr="Great Job Success GIF">
            <a:extLst>
              <a:ext uri="{FF2B5EF4-FFF2-40B4-BE49-F238E27FC236}">
                <a16:creationId xmlns:a16="http://schemas.microsoft.com/office/drawing/2014/main" id="{6EDE82AB-A733-41EF-8953-3757DD5A8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4" y="4183659"/>
            <a:ext cx="3527266" cy="26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7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D931F-0ECA-4A41-9251-A4CD479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everywhere</a:t>
            </a:r>
            <a:r>
              <a:rPr lang="nl-BE" dirty="0"/>
              <a:t> in .NET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FD081-7B47-416D-B205-34C0B3E0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Most </a:t>
            </a:r>
            <a:r>
              <a:rPr lang="nl-BE" dirty="0" err="1"/>
              <a:t>popular</a:t>
            </a:r>
            <a:r>
              <a:rPr lang="nl-BE" dirty="0"/>
              <a:t> interfaces:</a:t>
            </a:r>
          </a:p>
          <a:p>
            <a:pPr lvl="1"/>
            <a:r>
              <a:rPr lang="nl-BE" dirty="0" err="1"/>
              <a:t>IEnumerable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IEnumerable</a:t>
            </a:r>
            <a:r>
              <a:rPr lang="nl-BE" dirty="0"/>
              <a:t>):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LINQ</a:t>
            </a:r>
          </a:p>
          <a:p>
            <a:pPr lvl="1"/>
            <a:r>
              <a:rPr lang="nl-BE" dirty="0" err="1"/>
              <a:t>IDisposable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resources </a:t>
            </a:r>
            <a:r>
              <a:rPr lang="nl-BE" dirty="0" err="1"/>
              <a:t>requiring</a:t>
            </a:r>
            <a:r>
              <a:rPr lang="nl-BE" dirty="0"/>
              <a:t> </a:t>
            </a:r>
            <a:r>
              <a:rPr lang="nl-BE" dirty="0" err="1"/>
              <a:t>cleanup</a:t>
            </a:r>
            <a:r>
              <a:rPr lang="nl-BE" dirty="0"/>
              <a:t>,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dirty="0" err="1"/>
              <a:t>IQueryable</a:t>
            </a:r>
            <a:r>
              <a:rPr lang="nl-BE" dirty="0"/>
              <a:t>: </a:t>
            </a:r>
            <a:r>
              <a:rPr lang="nl-BE" dirty="0" err="1"/>
              <a:t>lets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</a:t>
            </a:r>
            <a:r>
              <a:rPr lang="nl-BE" dirty="0" err="1"/>
              <a:t>against</a:t>
            </a:r>
            <a:r>
              <a:rPr lang="nl-BE" dirty="0"/>
              <a:t> </a:t>
            </a:r>
            <a:r>
              <a:rPr lang="nl-BE" dirty="0" err="1"/>
              <a:t>queriable</a:t>
            </a:r>
            <a:r>
              <a:rPr lang="nl-BE" dirty="0"/>
              <a:t> data sources.</a:t>
            </a:r>
          </a:p>
          <a:p>
            <a:pPr lvl="1"/>
            <a:r>
              <a:rPr lang="nl-BE" dirty="0" err="1"/>
              <a:t>INotifyPropertyChange</a:t>
            </a:r>
            <a:r>
              <a:rPr lang="nl-BE" dirty="0"/>
              <a:t> : For data binding </a:t>
            </a:r>
            <a:r>
              <a:rPr lang="nl-BE" dirty="0" err="1"/>
              <a:t>to</a:t>
            </a:r>
            <a:r>
              <a:rPr lang="nl-BE" dirty="0"/>
              <a:t> UI classes in WPF, </a:t>
            </a:r>
            <a:r>
              <a:rPr lang="nl-BE" dirty="0" err="1"/>
              <a:t>winforms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silverlight</a:t>
            </a:r>
            <a:endParaRPr lang="nl-BE" dirty="0"/>
          </a:p>
          <a:p>
            <a:pPr lvl="1"/>
            <a:r>
              <a:rPr lang="nl-BE" dirty="0" err="1"/>
              <a:t>IComparable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nl-BE" dirty="0"/>
          </a:p>
          <a:p>
            <a:pPr lvl="1"/>
            <a:r>
              <a:rPr lang="nl-BE" dirty="0" err="1"/>
              <a:t>IEquatable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IEqualityComparer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generalized</a:t>
            </a:r>
            <a:r>
              <a:rPr lang="nl-BE" dirty="0"/>
              <a:t> </a:t>
            </a:r>
            <a:r>
              <a:rPr lang="nl-BE" dirty="0" err="1"/>
              <a:t>equality</a:t>
            </a:r>
            <a:endParaRPr lang="nl-BE" dirty="0"/>
          </a:p>
          <a:p>
            <a:pPr lvl="1"/>
            <a:r>
              <a:rPr lang="nl-BE" dirty="0" err="1"/>
              <a:t>IList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ICollection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mutable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r>
              <a:rPr lang="nl-BE" dirty="0" err="1"/>
              <a:t>IDictionary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lookup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r>
              <a:rPr lang="nl-BE" dirty="0"/>
              <a:t>(ter info. Moet je niet weten)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66014B-C01C-406B-8D7A-9E5B1FAD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62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ICloneable</a:t>
            </a:r>
            <a:r>
              <a:rPr lang="nl-BE" dirty="0"/>
              <a:t> zorgt ervoor dat we objecten kunnen </a:t>
            </a:r>
            <a:r>
              <a:rPr lang="nl-BE" dirty="0" err="1"/>
              <a:t>clonen</a:t>
            </a:r>
            <a:r>
              <a:rPr lang="nl-BE" dirty="0"/>
              <a:t> (= exacte copy maken).</a:t>
            </a:r>
          </a:p>
          <a:p>
            <a:endParaRPr lang="nl-BE" dirty="0"/>
          </a:p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071814"/>
            <a:ext cx="42481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22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http://www.codeguru.com/csharp/csharp/cs_syntax/interfaces/article.php/c7563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Gebruik interfaces, is/as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Alles</a:t>
            </a:r>
            <a:r>
              <a:rPr lang="en-IE" dirty="0"/>
              <a:t> in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voorbeeld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Zie</a:t>
            </a:r>
            <a:r>
              <a:rPr lang="en-IE" dirty="0"/>
              <a:t> </a:t>
            </a:r>
            <a:r>
              <a:rPr lang="en-IE" dirty="0" err="1"/>
              <a:t>volgende</a:t>
            </a:r>
            <a:r>
              <a:rPr lang="en-IE" dirty="0"/>
              <a:t> les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uitgewerkte</a:t>
            </a:r>
            <a:r>
              <a:rPr lang="en-IE" dirty="0"/>
              <a:t> </a:t>
            </a:r>
            <a:r>
              <a:rPr lang="en-IE" dirty="0" err="1"/>
              <a:t>applicatie</a:t>
            </a:r>
            <a:r>
              <a:rPr lang="en-IE" dirty="0"/>
              <a:t> met Interfaces en </a:t>
            </a:r>
            <a:r>
              <a:rPr lang="en-IE" dirty="0" err="1"/>
              <a:t>overerving</a:t>
            </a:r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Polymorfisme + interface= WIN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673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Mens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“Hoi”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Spreek</a:t>
            </a:r>
            <a:endParaRPr lang="en-IE" dirty="0"/>
          </a:p>
          <a:p>
            <a:r>
              <a:rPr lang="en-IE" dirty="0" err="1"/>
              <a:t>Politieker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Godvermiljaardedeju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r>
              <a:rPr lang="en-IE" dirty="0" err="1"/>
              <a:t>Advocaat</a:t>
            </a:r>
            <a:r>
              <a:rPr lang="en-IE" dirty="0"/>
              <a:t> </a:t>
            </a:r>
            <a:r>
              <a:rPr lang="en-IE" dirty="0" err="1"/>
              <a:t>zegt</a:t>
            </a:r>
            <a:r>
              <a:rPr lang="en-IE" dirty="0"/>
              <a:t> “</a:t>
            </a:r>
            <a:r>
              <a:rPr lang="en-IE" dirty="0" err="1"/>
              <a:t>Shiiiit</a:t>
            </a:r>
            <a:r>
              <a:rPr lang="en-IE" dirty="0"/>
              <a:t>” </a:t>
            </a:r>
            <a:r>
              <a:rPr lang="en-IE" dirty="0" err="1"/>
              <a:t>bij</a:t>
            </a:r>
            <a:r>
              <a:rPr lang="en-IE" dirty="0"/>
              <a:t> </a:t>
            </a:r>
            <a:r>
              <a:rPr lang="en-IE" dirty="0" err="1"/>
              <a:t>Vloek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4191" y="3694739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98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Gebruik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 interfaces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657" y="1352502"/>
            <a:ext cx="5806151" cy="543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9308" y="1219198"/>
            <a:ext cx="7997373" cy="31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40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5" y="1569755"/>
            <a:ext cx="5778714" cy="540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28590" y="3035945"/>
            <a:ext cx="2650094" cy="490220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We </a:t>
            </a:r>
            <a:r>
              <a:rPr lang="en-IE" dirty="0" err="1"/>
              <a:t>willen</a:t>
            </a:r>
            <a:r>
              <a:rPr lang="en-IE" dirty="0"/>
              <a:t> </a:t>
            </a:r>
            <a:r>
              <a:rPr lang="en-IE" dirty="0" err="1"/>
              <a:t>hier</a:t>
            </a:r>
            <a:r>
              <a:rPr lang="en-IE" dirty="0"/>
              <a:t> </a:t>
            </a:r>
            <a:r>
              <a:rPr lang="en-IE" dirty="0" err="1"/>
              <a:t>enkel</a:t>
            </a:r>
            <a:r>
              <a:rPr lang="en-IE" dirty="0"/>
              <a:t> de </a:t>
            </a:r>
            <a:r>
              <a:rPr lang="en-IE" dirty="0" err="1"/>
              <a:t>mensen</a:t>
            </a:r>
            <a:r>
              <a:rPr lang="en-IE" dirty="0"/>
              <a:t> </a:t>
            </a:r>
            <a:r>
              <a:rPr lang="en-IE" dirty="0" err="1"/>
              <a:t>laten</a:t>
            </a:r>
            <a:r>
              <a:rPr lang="en-IE" dirty="0"/>
              <a:t> </a:t>
            </a:r>
            <a:r>
              <a:rPr lang="en-IE" dirty="0" err="1"/>
              <a:t>Vloeken</a:t>
            </a:r>
            <a:r>
              <a:rPr lang="en-IE" dirty="0"/>
              <a:t> die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…..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590" y="875315"/>
            <a:ext cx="37147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6745453" y="2800350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????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V="1">
            <a:off x="6628592" y="2651988"/>
            <a:ext cx="664837" cy="291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22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7CBC5D8-B14F-463A-876E-62639D8065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4553" y="369871"/>
            <a:ext cx="1089060" cy="24404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5044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Eerst</a:t>
            </a:r>
            <a:r>
              <a:rPr lang="en-IE" dirty="0"/>
              <a:t> </a:t>
            </a:r>
            <a:r>
              <a:rPr lang="en-IE" dirty="0" err="1"/>
              <a:t>vragen</a:t>
            </a:r>
            <a:r>
              <a:rPr lang="en-IE" dirty="0"/>
              <a:t> of object Interface </a:t>
            </a:r>
            <a:r>
              <a:rPr lang="en-IE" dirty="0" err="1"/>
              <a:t>heeft</a:t>
            </a:r>
            <a:r>
              <a:rPr lang="en-IE" dirty="0"/>
              <a:t> </a:t>
            </a:r>
            <a:r>
              <a:rPr lang="en-IE" dirty="0" err="1"/>
              <a:t>mb</a:t>
            </a:r>
            <a:r>
              <a:rPr lang="en-IE" dirty="0"/>
              <a:t> </a:t>
            </a:r>
            <a:r>
              <a:rPr lang="en-IE" b="1" u="sng" dirty="0"/>
              <a:t>Is </a:t>
            </a:r>
            <a:r>
              <a:rPr lang="en-IE" dirty="0"/>
              <a:t>operator:</a:t>
            </a:r>
          </a:p>
          <a:p>
            <a:pPr lvl="1"/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4727" y="2868849"/>
            <a:ext cx="7057061" cy="348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hoek 7"/>
          <p:cNvSpPr/>
          <p:nvPr/>
        </p:nvSpPr>
        <p:spPr bwMode="auto">
          <a:xfrm>
            <a:off x="4544078" y="5795619"/>
            <a:ext cx="4405811" cy="314025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2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Oplossing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Indien</a:t>
            </a:r>
            <a:r>
              <a:rPr lang="en-IE" dirty="0"/>
              <a:t> </a:t>
            </a:r>
            <a:r>
              <a:rPr lang="en-IE" dirty="0" err="1"/>
              <a:t>huidige</a:t>
            </a:r>
            <a:r>
              <a:rPr lang="en-IE" dirty="0"/>
              <a:t> object </a:t>
            </a:r>
            <a:r>
              <a:rPr lang="en-IE" dirty="0" err="1"/>
              <a:t>IVloeker</a:t>
            </a:r>
            <a:r>
              <a:rPr lang="en-IE" dirty="0"/>
              <a:t> </a:t>
            </a:r>
            <a:r>
              <a:rPr lang="en-IE" dirty="0" err="1"/>
              <a:t>implementeert</a:t>
            </a:r>
            <a:r>
              <a:rPr lang="en-IE" dirty="0"/>
              <a:t>, object </a:t>
            </a:r>
            <a:r>
              <a:rPr lang="en-IE" dirty="0" err="1"/>
              <a:t>tijdelijk</a:t>
            </a:r>
            <a:r>
              <a:rPr lang="en-IE" dirty="0"/>
              <a:t> </a:t>
            </a:r>
            <a:r>
              <a:rPr lang="en-IE" dirty="0" err="1"/>
              <a:t>beschouwen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dirty="0" err="1"/>
              <a:t>Ivloeker</a:t>
            </a:r>
            <a:r>
              <a:rPr lang="en-IE" dirty="0"/>
              <a:t>-object (</a:t>
            </a:r>
            <a:r>
              <a:rPr lang="en-IE" b="1" u="sng" dirty="0" err="1"/>
              <a:t>polymorfisme</a:t>
            </a:r>
            <a:r>
              <a:rPr lang="en-IE" b="1" u="sng" dirty="0"/>
              <a:t> met as operator</a:t>
            </a:r>
            <a:r>
              <a:rPr lang="en-IE" dirty="0"/>
              <a:t>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794" y="2768345"/>
            <a:ext cx="5478071" cy="431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381371" y="5117437"/>
            <a:ext cx="4369398" cy="613922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IE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4992" y="4490058"/>
            <a:ext cx="4735238" cy="148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6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1CC89C1-DC1E-917B-D25E-69B5776D404F}"/>
              </a:ext>
            </a:extLst>
          </p:cNvPr>
          <p:cNvSpPr/>
          <p:nvPr/>
        </p:nvSpPr>
        <p:spPr>
          <a:xfrm>
            <a:off x="838200" y="5085184"/>
            <a:ext cx="1029836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8E1924-B892-8B5A-7836-BE57C96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2A4CC-42D6-F95B-C0C5-FF2A05D1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Slides gemaakt door </a:t>
            </a:r>
          </a:p>
          <a:p>
            <a:pPr lvl="1"/>
            <a:r>
              <a:rPr lang="nl-BE" dirty="0"/>
              <a:t>Tim Dams (</a:t>
            </a:r>
            <a:r>
              <a:rPr lang="nl-BE" dirty="0">
                <a:hlinkClick r:id="rId2" action="ppaction://hlinkfile"/>
              </a:rPr>
              <a:t>ziescherp.be</a:t>
            </a:r>
            <a:r>
              <a:rPr lang="nl-BE" dirty="0"/>
              <a:t>), AP Hogeschool opleidingen elektronica-</a:t>
            </a:r>
            <a:r>
              <a:rPr lang="nl-BE" dirty="0" err="1"/>
              <a:t>ict</a:t>
            </a:r>
            <a:r>
              <a:rPr lang="nl-BE" dirty="0"/>
              <a:t> en toegepaste informatica</a:t>
            </a:r>
          </a:p>
          <a:p>
            <a:pPr lvl="1"/>
            <a:endParaRPr lang="nl-BE" dirty="0"/>
          </a:p>
          <a:p>
            <a:r>
              <a:rPr lang="nl-BE" dirty="0"/>
              <a:t>Sommige slides gebaseerd of gekopieerd van slidedecks van:</a:t>
            </a:r>
          </a:p>
          <a:p>
            <a:pPr lvl="1"/>
            <a:r>
              <a:rPr lang="nl-BE" sz="2200" dirty="0"/>
              <a:t>Programmeren in C# door Douglas Bell en Mike Parr (vert. Kris Hermans)</a:t>
            </a:r>
          </a:p>
          <a:p>
            <a:pPr lvl="1"/>
            <a:r>
              <a:rPr lang="nl-BE" sz="2200" dirty="0"/>
              <a:t>Microsoft Visual C# 2015: An </a:t>
            </a:r>
            <a:r>
              <a:rPr lang="nl-BE" sz="2200" dirty="0" err="1"/>
              <a:t>Introduction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Object-</a:t>
            </a:r>
            <a:r>
              <a:rPr lang="nl-BE" sz="2200" dirty="0" err="1"/>
              <a:t>Oriented</a:t>
            </a:r>
            <a:r>
              <a:rPr lang="nl-BE" sz="2200" dirty="0"/>
              <a:t> Programming door Joyce </a:t>
            </a:r>
            <a:r>
              <a:rPr lang="nl-BE" sz="2200" dirty="0" err="1"/>
              <a:t>Farrell</a:t>
            </a:r>
            <a:endParaRPr lang="nl-BE" sz="2200" dirty="0"/>
          </a:p>
          <a:p>
            <a:pPr lvl="1"/>
            <a:r>
              <a:rPr lang="nl-BE" dirty="0"/>
              <a:t>E.a.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Slides mogen aangepast worden, op voorwaarde dat deze slide steeds achteraan de slidedeck staat.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3978F3-3532-3F17-E9AB-E248272B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Zie Scherp Scherper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69B4E3-C3FC-8575-9CA3-EE3F0673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62353-F7CD-46ED-8877-B27D0E33FCF8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7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Adviseurs </a:t>
            </a:r>
            <a:r>
              <a:rPr lang="nl-BE" dirty="0">
                <a:highlight>
                  <a:srgbClr val="FFFF00"/>
                </a:highlight>
              </a:rPr>
              <a:t>MOETEN </a:t>
            </a:r>
            <a:r>
              <a:rPr lang="nl-BE" dirty="0" err="1">
                <a:highlight>
                  <a:srgbClr val="FFFF00"/>
                </a:highlight>
              </a:rPr>
              <a:t>childklassen</a:t>
            </a:r>
            <a:r>
              <a:rPr lang="nl-BE" dirty="0">
                <a:highlight>
                  <a:srgbClr val="FFFF00"/>
                </a:highlight>
              </a:rPr>
              <a:t> van Advisor worden: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69FE99-B2E4-494D-B89D-9AD3DD38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1" y="2120060"/>
            <a:ext cx="4933950" cy="17240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C0EE13B-3BB9-46A1-BE11-B969FFF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53" y="74612"/>
            <a:ext cx="4946411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FCF3529-501D-4FC8-90F7-B7AC2124686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22482" cy="1674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3FE6876-6735-4E82-972D-B5D99EAA46DD}"/>
              </a:ext>
            </a:extLst>
          </p:cNvPr>
          <p:cNvCxnSpPr>
            <a:cxnSpLocks/>
          </p:cNvCxnSpPr>
          <p:nvPr/>
        </p:nvCxnSpPr>
        <p:spPr bwMode="auto">
          <a:xfrm>
            <a:off x="5604553" y="2810312"/>
            <a:ext cx="1089060" cy="2963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Image result for protesters &quot;don't tell us what to do&quot;">
            <a:extLst>
              <a:ext uri="{FF2B5EF4-FFF2-40B4-BE49-F238E27FC236}">
                <a16:creationId xmlns:a16="http://schemas.microsoft.com/office/drawing/2014/main" id="{D6F51B0D-F150-485D-B623-6C0547E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20653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375A0409-F332-40FB-A61C-98D1539452CB}"/>
              </a:ext>
            </a:extLst>
          </p:cNvPr>
          <p:cNvSpPr/>
          <p:nvPr/>
        </p:nvSpPr>
        <p:spPr bwMode="auto">
          <a:xfrm rot="21233235">
            <a:off x="1926933" y="2225119"/>
            <a:ext cx="4054146" cy="2374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BE" sz="4800" dirty="0" err="1"/>
              <a:t>Don’t</a:t>
            </a:r>
            <a:r>
              <a:rPr lang="nl-BE" sz="4800" dirty="0"/>
              <a:t> </a:t>
            </a:r>
            <a:r>
              <a:rPr lang="nl-BE" sz="4800" dirty="0" err="1"/>
              <a:t>tell</a:t>
            </a:r>
            <a:r>
              <a:rPr lang="nl-BE" sz="4800" dirty="0"/>
              <a:t> </a:t>
            </a:r>
            <a:r>
              <a:rPr lang="nl-BE" sz="4800" dirty="0" err="1"/>
              <a:t>us</a:t>
            </a:r>
            <a:r>
              <a:rPr lang="nl-BE" sz="4800" dirty="0"/>
              <a:t> </a:t>
            </a:r>
            <a:r>
              <a:rPr lang="nl-BE" sz="4800" dirty="0" err="1"/>
              <a:t>what</a:t>
            </a:r>
            <a:r>
              <a:rPr lang="nl-BE" sz="4800" dirty="0"/>
              <a:t> we are!</a:t>
            </a:r>
          </a:p>
          <a:p>
            <a:pPr algn="ctr"/>
            <a:r>
              <a:rPr lang="nl-BE" sz="3200" dirty="0"/>
              <a:t>#</a:t>
            </a:r>
            <a:r>
              <a:rPr lang="nl-BE" sz="3200" dirty="0" err="1"/>
              <a:t>noabstractparent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5939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CA2A-BD54-4114-B537-C853AFAB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C83109-6797-406B-B3E7-D923C34E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5206546" cy="4902200"/>
          </a:xfrm>
        </p:spPr>
        <p:txBody>
          <a:bodyPr/>
          <a:lstStyle/>
          <a:p>
            <a:r>
              <a:rPr lang="nl-BE" dirty="0"/>
              <a:t>Deze </a:t>
            </a:r>
            <a:r>
              <a:rPr lang="nl-BE" dirty="0" err="1"/>
              <a:t>ceo</a:t>
            </a:r>
            <a:r>
              <a:rPr lang="nl-BE" dirty="0"/>
              <a:t> kan geen adviseur worden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366451-9921-43EF-9C7A-8F72503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AF56A2-9000-4DFD-A411-F7773DDE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06" y="4003675"/>
            <a:ext cx="4533900" cy="246697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528FD3-C1F5-4E4E-B594-5166BB5C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1899978"/>
            <a:ext cx="3132659" cy="1094616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8A1D5E8-3B62-4524-91E9-4A39C8E9D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6084" y="2994594"/>
            <a:ext cx="626092" cy="100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enied">
            <a:extLst>
              <a:ext uri="{FF2B5EF4-FFF2-40B4-BE49-F238E27FC236}">
                <a16:creationId xmlns:a16="http://schemas.microsoft.com/office/drawing/2014/main" id="{9F0C34A5-02E6-46FD-8E88-C0452215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74" y="2779503"/>
            <a:ext cx="2130395" cy="13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1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D275-8B73-4C6D-A31D-E4FD1479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Interfaces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rescue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D4CB7-ADBD-4F93-9987-1246CF51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Adviseurs kunnen oude ‘job’ (</a:t>
            </a:r>
            <a:r>
              <a:rPr lang="nl-BE" dirty="0" err="1"/>
              <a:t>parent-klass</a:t>
            </a:r>
            <a:r>
              <a:rPr lang="nl-BE" dirty="0"/>
              <a:t>) behouden: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A4E08D-8836-4E7A-82DE-1E22DD61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7A928-CF90-4AF8-B0FB-7F5A88A7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6" y="2601547"/>
            <a:ext cx="1704975" cy="933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8FD44-295A-45E9-8A5D-CC36F657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41" y="2467383"/>
            <a:ext cx="5915025" cy="3800475"/>
          </a:xfrm>
          <a:prstGeom prst="rect">
            <a:avLst/>
          </a:prstGeom>
        </p:spPr>
      </p:pic>
      <p:pic>
        <p:nvPicPr>
          <p:cNvPr id="3074" name="Picture 2" descr="Image result for yay">
            <a:extLst>
              <a:ext uri="{FF2B5EF4-FFF2-40B4-BE49-F238E27FC236}">
                <a16:creationId xmlns:a16="http://schemas.microsoft.com/office/drawing/2014/main" id="{849F53D4-2F94-4C77-8994-099457EC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62CFE"/>
              </a:clrFrom>
              <a:clrTo>
                <a:srgbClr val="862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34" y="45148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59942-44E0-41EE-A116-63C5C851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President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6694AA-C7FF-4830-951B-D21337A1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President aanpassen: </a:t>
            </a:r>
            <a:r>
              <a:rPr lang="nl-BE" dirty="0" err="1"/>
              <a:t>IAdvisor</a:t>
            </a:r>
            <a:r>
              <a:rPr lang="nl-BE" dirty="0"/>
              <a:t> gebruiken i.p.v. Advisor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6FD98D-B3CC-4EBE-B19F-81A6EBB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514668-BE23-4322-AA08-1A788CE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99" y="2631414"/>
            <a:ext cx="5491302" cy="349641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68E86A-F4E8-4983-AC91-AB53C790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" y="2681748"/>
            <a:ext cx="4443917" cy="3495215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555621D-22B3-460F-B3B7-E45727DF78F5}"/>
              </a:ext>
            </a:extLst>
          </p:cNvPr>
          <p:cNvSpPr/>
          <p:nvPr/>
        </p:nvSpPr>
        <p:spPr bwMode="auto">
          <a:xfrm>
            <a:off x="4932727" y="3263317"/>
            <a:ext cx="989901" cy="5536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2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D4E9-3090-4013-85C3-A0881955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/>
              <a:t>Bestaande ministers zijn snel aangepast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97211-5269-420C-9551-B8586694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BF1A0-12CD-44D4-B9AF-E8928565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E016AA-CA74-4156-9A34-E914BBC9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28" y="1873250"/>
            <a:ext cx="3362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l-BE" dirty="0"/>
              <a:t>Interfaces in praktijk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meme</a:t>
            </a:r>
            <a:r>
              <a:rPr lang="nl-BE" dirty="0"/>
              <a:t>-detective verhaal</a:t>
            </a:r>
          </a:p>
        </p:txBody>
      </p:sp>
      <p:pic>
        <p:nvPicPr>
          <p:cNvPr id="11266" name="Picture 2" descr="Image result for a detective story">
            <a:extLst>
              <a:ext uri="{FF2B5EF4-FFF2-40B4-BE49-F238E27FC236}">
                <a16:creationId xmlns:a16="http://schemas.microsoft.com/office/drawing/2014/main" id="{7E2D3813-8420-4717-9112-C65CE7F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07" y="3674419"/>
            <a:ext cx="4923064" cy="31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36256"/>
      </p:ext>
    </p:extLst>
  </p:cSld>
  <p:clrMapOvr>
    <a:masterClrMapping/>
  </p:clrMapOvr>
</p:sld>
</file>

<file path=ppt/theme/theme1.xml><?xml version="1.0" encoding="utf-8"?>
<a:theme xmlns:a="http://schemas.openxmlformats.org/drawingml/2006/main" name="ziescherp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Archivo Narrow"/>
        <a:ea typeface=""/>
        <a:cs typeface=""/>
      </a:majorFont>
      <a:minorFont>
        <a:latin typeface="Blogg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escherper" id="{69B2FE59-FA6B-4F45-B455-AA12E61C9549}" vid="{E9744CD3-A597-431D-8092-F51B983DCE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ziescherper</Template>
  <TotalTime>52</TotalTime>
  <Words>672</Words>
  <Application>Microsoft Office PowerPoint</Application>
  <PresentationFormat>Breedbeeld</PresentationFormat>
  <Paragraphs>126</Paragraphs>
  <Slides>32</Slides>
  <Notes>1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40" baseType="lpstr">
      <vt:lpstr>Archivo Narrow</vt:lpstr>
      <vt:lpstr>Arial</vt:lpstr>
      <vt:lpstr>Blogger Sans</vt:lpstr>
      <vt:lpstr>Calibri</vt:lpstr>
      <vt:lpstr>Courier New</vt:lpstr>
      <vt:lpstr>Times</vt:lpstr>
      <vt:lpstr>Times New Roman</vt:lpstr>
      <vt:lpstr>ziescherper</vt:lpstr>
      <vt:lpstr>4. Interfaces voorbeeld met president</vt:lpstr>
      <vt:lpstr>The Presidents advisors demo</vt:lpstr>
      <vt:lpstr>Probleem:</vt:lpstr>
      <vt:lpstr>Probleem:</vt:lpstr>
      <vt:lpstr>Probleem:</vt:lpstr>
      <vt:lpstr>Interfaces to the rescue</vt:lpstr>
      <vt:lpstr>President</vt:lpstr>
      <vt:lpstr> Bestaande ministers zijn snel aangepast</vt:lpstr>
      <vt:lpstr>Interfaces in praktijk</vt:lpstr>
      <vt:lpstr>Hoe kan je objecten sorteren???</vt:lpstr>
      <vt:lpstr>Hoe moet Sort() een object sorteren?</vt:lpstr>
      <vt:lpstr>Hoe moet Sort() een object sorteren?</vt:lpstr>
      <vt:lpstr>Sort gebruikt IComparable</vt:lpstr>
      <vt:lpstr>Sort gebruikt IComparable</vt:lpstr>
      <vt:lpstr>CompareTo() method in IComparable</vt:lpstr>
      <vt:lpstr>IComparable</vt:lpstr>
      <vt:lpstr>IComparable</vt:lpstr>
      <vt:lpstr>Implementatie IComparable in eigen klasse</vt:lpstr>
      <vt:lpstr>CompareTo implementatie</vt:lpstr>
      <vt:lpstr>Werking nu:</vt:lpstr>
      <vt:lpstr>En zo voort:</vt:lpstr>
      <vt:lpstr>Interfaces everywhere in .NET</vt:lpstr>
      <vt:lpstr>ICloneable</vt:lpstr>
      <vt:lpstr>Uitgewerkt voorbeeld</vt:lpstr>
      <vt:lpstr>Alles in een voorbeeld</vt:lpstr>
      <vt:lpstr>Polymorfisme + interface= WIN</vt:lpstr>
      <vt:lpstr>Gebruik eigen interfaces</vt:lpstr>
      <vt:lpstr>Gebruik eigen interfaces</vt:lpstr>
      <vt:lpstr>Probleem</vt:lpstr>
      <vt:lpstr>Oplossing</vt:lpstr>
      <vt:lpstr>Oplossing</vt:lpstr>
      <vt:lpstr>Meer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Dams Tim</cp:lastModifiedBy>
  <cp:revision>21</cp:revision>
  <dcterms:created xsi:type="dcterms:W3CDTF">2019-03-25T10:07:26Z</dcterms:created>
  <dcterms:modified xsi:type="dcterms:W3CDTF">2023-05-16T07:52:06Z</dcterms:modified>
</cp:coreProperties>
</file>